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4" r:id="rId1"/>
  </p:sldMasterIdLst>
  <p:notesMasterIdLst>
    <p:notesMasterId r:id="rId31"/>
  </p:notesMasterIdLst>
  <p:sldIdLst>
    <p:sldId id="400" r:id="rId2"/>
    <p:sldId id="457" r:id="rId3"/>
    <p:sldId id="446" r:id="rId4"/>
    <p:sldId id="450" r:id="rId5"/>
    <p:sldId id="465" r:id="rId6"/>
    <p:sldId id="458" r:id="rId7"/>
    <p:sldId id="461" r:id="rId8"/>
    <p:sldId id="462" r:id="rId9"/>
    <p:sldId id="463" r:id="rId10"/>
    <p:sldId id="464" r:id="rId11"/>
    <p:sldId id="473" r:id="rId12"/>
    <p:sldId id="471" r:id="rId13"/>
    <p:sldId id="472" r:id="rId14"/>
    <p:sldId id="451" r:id="rId15"/>
    <p:sldId id="459" r:id="rId16"/>
    <p:sldId id="452" r:id="rId17"/>
    <p:sldId id="460" r:id="rId18"/>
    <p:sldId id="453" r:id="rId19"/>
    <p:sldId id="447" r:id="rId20"/>
    <p:sldId id="448" r:id="rId21"/>
    <p:sldId id="454" r:id="rId22"/>
    <p:sldId id="456" r:id="rId23"/>
    <p:sldId id="466" r:id="rId24"/>
    <p:sldId id="455" r:id="rId25"/>
    <p:sldId id="470" r:id="rId26"/>
    <p:sldId id="467" r:id="rId27"/>
    <p:sldId id="468" r:id="rId28"/>
    <p:sldId id="475" r:id="rId29"/>
    <p:sldId id="469" r:id="rId30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80" userDrawn="1">
          <p15:clr>
            <a:srgbClr val="A4A3A4"/>
          </p15:clr>
        </p15:guide>
        <p15:guide id="4" orient="horz" pos="777" userDrawn="1">
          <p15:clr>
            <a:srgbClr val="A4A3A4"/>
          </p15:clr>
        </p15:guide>
        <p15:guide id="6" pos="5443" userDrawn="1">
          <p15:clr>
            <a:srgbClr val="A4A3A4"/>
          </p15:clr>
        </p15:guide>
        <p15:guide id="7" pos="408" userDrawn="1">
          <p15:clr>
            <a:srgbClr val="A4A3A4"/>
          </p15:clr>
        </p15:guide>
        <p15:guide id="8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7F"/>
    <a:srgbClr val="F8A866"/>
    <a:srgbClr val="828282"/>
    <a:srgbClr val="D9D9D9"/>
    <a:srgbClr val="AEAEAE"/>
    <a:srgbClr val="2B2B2B"/>
    <a:srgbClr val="FEC35A"/>
    <a:srgbClr val="F68B33"/>
    <a:srgbClr val="A02226"/>
    <a:srgbClr val="D45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83561" autoAdjust="0"/>
  </p:normalViewPr>
  <p:slideViewPr>
    <p:cSldViewPr snapToGrid="0">
      <p:cViewPr varScale="1">
        <p:scale>
          <a:sx n="128" d="100"/>
          <a:sy n="128" d="100"/>
        </p:scale>
        <p:origin x="792" y="176"/>
      </p:cViewPr>
      <p:guideLst>
        <p:guide orient="horz" pos="4080"/>
        <p:guide orient="horz" pos="777"/>
        <p:guide pos="5443"/>
        <p:guide pos="40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084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59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67FFEB-41A8-4E33-A442-87C345D030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19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cmm/learning/multilevel-models/what-why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hate text on slides, but they’re a more helpful resource in the long-run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this totally equation-free and just talk about the concepts, or we can talk about the equations. Let’s vibe it.</a:t>
            </a:r>
          </a:p>
          <a:p>
            <a:endParaRPr lang="en-US" dirty="0"/>
          </a:p>
          <a:p>
            <a:r>
              <a:rPr lang="en-US" dirty="0"/>
              <a:t>The first equation is about probability.</a:t>
            </a:r>
          </a:p>
          <a:p>
            <a:r>
              <a:rPr lang="en-US" dirty="0"/>
              <a:t>The second equation is about linear regression, which will hopefully look familiar</a:t>
            </a:r>
          </a:p>
          <a:p>
            <a:r>
              <a:rPr lang="en-US" dirty="0"/>
              <a:t>The third equation just combines the two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5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something that looks like linear regression. Now let’s talk about what we actually want to predict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walk through the first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0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the logistic function because probability only exists between 0 and 1. We can’t have probabilities outside that range. The logistic function ensures that no matter what number we throw into it, we get a number between 0 and 1. And helpfully, if we throw a bigger number into the logistic function, we get a higher probability. If we put in a smaller number, we get a lower probability.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AU" dirty="0">
                <a:hlinkClick r:id="rId3"/>
              </a:rPr>
              <a:t>http://www.bristol.ac.uk/cmm/learning/multilevel-models/what-why.html</a:t>
            </a:r>
            <a:endParaRPr lang="en-AU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AU" dirty="0"/>
              <a:t>Standard regression treats the units of analysis as independent observations. Hierarchical data/clustering breaks this.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We may interested in separating the effect of unobserved group-level factors from individual-level factors (e.g. the effect of a school on its students, controlling for prior attainment)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We may want to measure the effect of group-level factors (such as state) while still allowing for clustering (by SA4). If we have both state and SA4 dummy variables, their effects will be confounded. In a mixed effect model, we can see the effect of state (observed) but also see the effect of unobserved group characteristics within the SA4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We may want to draw inference about the effect of a teaching strategy, but school is a confounding factor and we can’t sample every school. So we can’t control for every school. MLM allows us to quantify our uncertainty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46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2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 SA4s? We expect that different states might have different unemployment rates, due to legislative and compositional differences. SA4s are smaller subunits within states that are designed for the </a:t>
            </a:r>
            <a:r>
              <a:rPr lang="en-US" dirty="0" err="1"/>
              <a:t>Labour</a:t>
            </a:r>
            <a:r>
              <a:rPr lang="en-US" dirty="0"/>
              <a:t> Force Survey. They are meant to represent </a:t>
            </a:r>
            <a:r>
              <a:rPr lang="en-US" dirty="0" err="1"/>
              <a:t>labour</a:t>
            </a:r>
            <a:r>
              <a:rPr lang="en-US" dirty="0"/>
              <a:t> markets within states. So it’s possible that these </a:t>
            </a:r>
            <a:r>
              <a:rPr lang="en-US" dirty="0" err="1"/>
              <a:t>labour</a:t>
            </a:r>
            <a:r>
              <a:rPr lang="en-US" dirty="0"/>
              <a:t> markets have exert group-level effects on the residents, most of whom probably work in </a:t>
            </a:r>
            <a:r>
              <a:rPr lang="en-US"/>
              <a:t>the sa4.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0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45221" y="3391818"/>
            <a:ext cx="6780334" cy="430887"/>
          </a:xfrm>
        </p:spPr>
        <p:txBody>
          <a:bodyPr/>
          <a:lstStyle>
            <a:lvl1pPr algn="r">
              <a:defRPr sz="280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5221" y="4105276"/>
            <a:ext cx="6780334" cy="338554"/>
          </a:xfrm>
        </p:spPr>
        <p:txBody>
          <a:bodyPr/>
          <a:lstStyle>
            <a:lvl1pPr algn="r">
              <a:defRPr sz="2200"/>
            </a:lvl1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92"/>
            </a:lvl1pPr>
          </a:lstStyle>
          <a:p>
            <a:endParaRPr lang="en-US" dirty="0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1292"/>
            </a:lvl1pPr>
          </a:lstStyle>
          <a:p>
            <a:endParaRPr lang="en-US"/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wrap="none" lIns="0" tIns="0" rIns="0" bIns="0"/>
          <a:lstStyle>
            <a:lvl1pPr eaLnBrk="0" hangingPunct="0">
              <a:defRPr sz="1292" i="0"/>
            </a:lvl1pPr>
          </a:lstStyle>
          <a:p>
            <a:fld id="{3E7C0CC8-E12B-4B1E-958E-BC6C5916F6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 descr="Grattan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2721" y="981075"/>
            <a:ext cx="3922834" cy="10810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518119"/>
            <a:ext cx="6381750" cy="2769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701" y="891425"/>
            <a:ext cx="7980911" cy="2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6544780"/>
            <a:ext cx="7681653" cy="307777"/>
          </a:xfrm>
        </p:spPr>
        <p:txBody>
          <a:bodyPr anchor="b"/>
          <a:lstStyle>
            <a:lvl1pPr>
              <a:defRPr sz="1000" i="1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Notes:</a:t>
            </a:r>
          </a:p>
          <a:p>
            <a:pPr lvl="0"/>
            <a:r>
              <a:rPr lang="en-US" dirty="0"/>
              <a:t>Source:</a:t>
            </a:r>
            <a:endParaRPr lang="en-AU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558000" y="1170000"/>
            <a:ext cx="8172000" cy="5364000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0366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chart from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518119"/>
            <a:ext cx="6381750" cy="2769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701" y="891425"/>
            <a:ext cx="7980911" cy="2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6544780"/>
            <a:ext cx="7681653" cy="307777"/>
          </a:xfrm>
        </p:spPr>
        <p:txBody>
          <a:bodyPr anchor="b"/>
          <a:lstStyle>
            <a:lvl1pPr>
              <a:defRPr sz="1000" i="1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Notes:</a:t>
            </a:r>
          </a:p>
          <a:p>
            <a:pPr lvl="0"/>
            <a:r>
              <a:rPr lang="en-US" dirty="0"/>
              <a:t>Source: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877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517517"/>
            <a:ext cx="6381750" cy="2769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1508105"/>
          </a:xfrm>
        </p:spPr>
        <p:txBody>
          <a:bodyPr/>
          <a:lstStyle>
            <a:lvl1pPr>
              <a:lnSpc>
                <a:spcPct val="110000"/>
              </a:lnSpc>
              <a:spcAft>
                <a:spcPts val="300"/>
              </a:spcAft>
              <a:defRPr/>
            </a:lvl1pPr>
            <a:lvl2pPr>
              <a:lnSpc>
                <a:spcPct val="110000"/>
              </a:lnSpc>
              <a:spcAft>
                <a:spcPts val="300"/>
              </a:spcAft>
              <a:defRPr/>
            </a:lvl2pPr>
            <a:lvl3pPr>
              <a:lnSpc>
                <a:spcPct val="110000"/>
              </a:lnSpc>
              <a:spcAft>
                <a:spcPts val="300"/>
              </a:spcAft>
              <a:defRPr/>
            </a:lvl3pPr>
            <a:lvl4pPr>
              <a:lnSpc>
                <a:spcPct val="110000"/>
              </a:lnSpc>
              <a:spcAft>
                <a:spcPts val="300"/>
              </a:spcAft>
              <a:defRPr/>
            </a:lvl4pPr>
            <a:lvl5pPr>
              <a:lnSpc>
                <a:spcPct val="110000"/>
              </a:lnSpc>
              <a:spcAft>
                <a:spcPts val="3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8000" y="518119"/>
            <a:ext cx="63817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8001" y="884228"/>
            <a:ext cx="7977554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dirty="0"/>
              <a:t>Heading </a:t>
            </a:r>
            <a:endParaRPr lang="en-US" dirty="0"/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48001" y="844876"/>
            <a:ext cx="7977554" cy="0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AU" sz="2215"/>
          </a:p>
        </p:txBody>
      </p:sp>
      <p:pic>
        <p:nvPicPr>
          <p:cNvPr id="1032" name="Picture 8" descr="Grattan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86547" y="333380"/>
            <a:ext cx="1439008" cy="3968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466857" y="6544780"/>
            <a:ext cx="158698" cy="1561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E232749A-1F16-48E7-8C9C-B29AF4C40EC4}" type="slidenum">
              <a:rPr lang="en-US" sz="1015" i="0" smtClean="0"/>
              <a:pPr algn="r"/>
              <a:t>‹#›</a:t>
            </a:fld>
            <a:endParaRPr lang="en-US" sz="1015" i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8" r:id="rId3"/>
    <p:sldLayoutId id="2147483656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5pPr>
      <a:lvl6pPr marL="42204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84408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126612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1688165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165593" indent="-164127" algn="l" rtl="0" eaLnBrk="1" fontAlgn="base" hangingPunct="1">
        <a:spcBef>
          <a:spcPct val="0"/>
        </a:spcBef>
        <a:spcAft>
          <a:spcPct val="0"/>
        </a:spcAft>
        <a:buSzPct val="130000"/>
        <a:buChar char="•"/>
        <a:defRPr sz="1700">
          <a:solidFill>
            <a:schemeClr val="tx1"/>
          </a:solidFill>
          <a:latin typeface="+mn-lt"/>
          <a:ea typeface="+mn-ea"/>
        </a:defRPr>
      </a:lvl2pPr>
      <a:lvl3pPr marL="372217" indent="-205159" algn="l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3pPr>
      <a:lvl4pPr marL="517294" indent="-131888" algn="l" rtl="0" eaLnBrk="1" fontAlgn="base" hangingPunct="1">
        <a:spcBef>
          <a:spcPct val="0"/>
        </a:spcBef>
        <a:spcAft>
          <a:spcPct val="0"/>
        </a:spcAft>
        <a:buFont typeface="Arial" charset="0"/>
        <a:buChar char="-"/>
        <a:defRPr sz="1500">
          <a:solidFill>
            <a:schemeClr val="tx1"/>
          </a:solidFill>
          <a:latin typeface="+mn-lt"/>
          <a:ea typeface="+mn-ea"/>
        </a:defRPr>
      </a:lvl4pPr>
      <a:lvl5pPr marL="728315" indent="-19343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1400">
          <a:solidFill>
            <a:schemeClr val="tx1"/>
          </a:solidFill>
          <a:latin typeface="+mn-lt"/>
          <a:ea typeface="+mn-ea"/>
        </a:defRPr>
      </a:lvl5pPr>
      <a:lvl6pPr marL="1150356" indent="-19343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1108">
          <a:solidFill>
            <a:schemeClr val="tx1"/>
          </a:solidFill>
          <a:latin typeface="+mn-lt"/>
          <a:ea typeface="+mn-ea"/>
        </a:defRPr>
      </a:lvl6pPr>
      <a:lvl7pPr marL="1572397" indent="-19343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1108">
          <a:solidFill>
            <a:schemeClr val="tx1"/>
          </a:solidFill>
          <a:latin typeface="+mn-lt"/>
          <a:ea typeface="+mn-ea"/>
        </a:defRPr>
      </a:lvl7pPr>
      <a:lvl8pPr marL="1994439" indent="-19343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1108">
          <a:solidFill>
            <a:schemeClr val="tx1"/>
          </a:solidFill>
          <a:latin typeface="+mn-lt"/>
          <a:ea typeface="+mn-ea"/>
        </a:defRPr>
      </a:lvl8pPr>
      <a:lvl9pPr marL="2416480" indent="-19343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ha95/logistic-table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45221" y="2960931"/>
            <a:ext cx="6780334" cy="861774"/>
          </a:xfrm>
        </p:spPr>
        <p:txBody>
          <a:bodyPr/>
          <a:lstStyle/>
          <a:p>
            <a:r>
              <a:rPr lang="en-AU" dirty="0"/>
              <a:t>Modelling unemployment – a refreshing look at regression and </a:t>
            </a:r>
            <a:r>
              <a:rPr lang="en-AU" dirty="0" err="1"/>
              <a:t>TableBuilder</a:t>
            </a:r>
            <a:endParaRPr lang="en-AU" dirty="0"/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45221" y="3960935"/>
            <a:ext cx="6780334" cy="340922"/>
          </a:xfrm>
        </p:spPr>
        <p:txBody>
          <a:bodyPr/>
          <a:lstStyle/>
          <a:p>
            <a:r>
              <a:rPr lang="en-AU" dirty="0"/>
              <a:t>October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  <a:blipFill>
                <a:blip r:embed="rId2"/>
                <a:stretch>
                  <a:fillRect l="-174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0310C4-CA58-1544-B211-8478B7001BAB}"/>
              </a:ext>
            </a:extLst>
          </p:cNvPr>
          <p:cNvSpPr txBox="1"/>
          <p:nvPr/>
        </p:nvSpPr>
        <p:spPr>
          <a:xfrm>
            <a:off x="6527723" y="2590802"/>
            <a:ext cx="2366681" cy="7351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/>
              <a:t>It’s also the </a:t>
            </a:r>
          </a:p>
          <a:p>
            <a:pPr algn="ctr">
              <a:lnSpc>
                <a:spcPct val="90000"/>
              </a:lnSpc>
            </a:pPr>
            <a:r>
              <a:rPr lang="en-US" sz="1800" dirty="0"/>
              <a:t>inverse of </a:t>
            </a:r>
          </a:p>
          <a:p>
            <a:pPr algn="ctr">
              <a:lnSpc>
                <a:spcPct val="90000"/>
              </a:lnSpc>
            </a:pPr>
            <a:r>
              <a:rPr lang="en-US" sz="1800" dirty="0"/>
              <a:t>the ‘logit link’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08280-4084-7040-BB60-5C6D07CA0A32}"/>
              </a:ext>
            </a:extLst>
          </p:cNvPr>
          <p:cNvCxnSpPr>
            <a:cxnSpLocks/>
          </p:cNvCxnSpPr>
          <p:nvPr/>
        </p:nvCxnSpPr>
        <p:spPr bwMode="auto">
          <a:xfrm flipH="1">
            <a:off x="6527723" y="2958355"/>
            <a:ext cx="4123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132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AC5A6D-B280-BF4E-975A-F2F3460193A5}"/>
              </a:ext>
            </a:extLst>
          </p:cNvPr>
          <p:cNvSpPr/>
          <p:nvPr/>
        </p:nvSpPr>
        <p:spPr bwMode="auto">
          <a:xfrm>
            <a:off x="575271" y="1907066"/>
            <a:ext cx="2448272" cy="312494"/>
          </a:xfrm>
          <a:prstGeom prst="rect">
            <a:avLst/>
          </a:prstGeom>
          <a:solidFill>
            <a:srgbClr val="FFE0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1D03F-7724-4540-B2B3-211FF599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0331-DADB-4A4C-85E4-00BF5F2B5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939" y="1258888"/>
            <a:ext cx="7980363" cy="366196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Recap of: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Logistic regression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Multilevel models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Why some </a:t>
            </a:r>
            <a:r>
              <a:rPr lang="en-US" dirty="0" err="1"/>
              <a:t>TableBuilder</a:t>
            </a:r>
            <a:r>
              <a:rPr lang="en-US" dirty="0"/>
              <a:t> output is effectively unit-record data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simple unemployment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5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FFD4-E0FD-8747-8977-33416EF3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modelling (or ‘mixed effect’ modelling)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894D254-D923-9340-9A38-69350D9D6AE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119735"/>
              </a:xfrm>
            </p:spPr>
            <p:txBody>
              <a:bodyPr/>
              <a:lstStyle/>
              <a:p>
                <a:r>
                  <a:rPr lang="en-US" dirty="0"/>
                  <a:t>Most regression is ‘fixed effect’ – e.g. a 1kg increase in car mass means an extra 1mL of petrol is used per </a:t>
                </a:r>
                <a:r>
                  <a:rPr lang="en-US" dirty="0" err="1"/>
                  <a:t>kilometre</a:t>
                </a:r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what if the make of the car is a confounding factor?</a:t>
                </a:r>
              </a:p>
              <a:p>
                <a:endParaRPr lang="en-US" dirty="0"/>
              </a:p>
              <a:p>
                <a:r>
                  <a:rPr lang="en-US" dirty="0"/>
                  <a:t>Option A: control for make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what if you can’t sample every make? What if you can’t get hold of a Subaru or a Lambo?</a:t>
                </a:r>
              </a:p>
              <a:p>
                <a:endParaRPr lang="en-US" dirty="0"/>
              </a:p>
              <a:p>
                <a:r>
                  <a:rPr lang="en-US" dirty="0"/>
                  <a:t>Option B: random effect (here, random intercept)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894D254-D923-9340-9A38-69350D9D6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119735"/>
              </a:xfrm>
              <a:blipFill>
                <a:blip r:embed="rId2"/>
                <a:stretch>
                  <a:fillRect l="-1749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4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FFD4-E0FD-8747-8977-33416EF3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modelling (or ‘mixed effect’ modelling)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D254-D923-9340-9A38-69350D9D6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4245201"/>
          </a:xfrm>
        </p:spPr>
        <p:txBody>
          <a:bodyPr/>
          <a:lstStyle/>
          <a:p>
            <a:r>
              <a:rPr lang="en-US" dirty="0"/>
              <a:t>Four reasons to use it: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AU" dirty="0"/>
              <a:t>Observations from the same group are not independent – they will have some correlated characteristics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We can separate the effect of unobserved group-level factors from individual-level factors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We can estimate group effects simultaneously with the effects of group-level predictors</a:t>
            </a:r>
          </a:p>
          <a:p>
            <a:pPr marL="342900" indent="-342900">
              <a:buAutoNum type="arabicPeriod"/>
            </a:pP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We can draw inference on about a population of groups even if we’ve only sampled a subset of the groups</a:t>
            </a:r>
          </a:p>
        </p:txBody>
      </p:sp>
    </p:spTree>
    <p:extLst>
      <p:ext uri="{BB962C8B-B14F-4D97-AF65-F5344CB8AC3E}">
        <p14:creationId xmlns:p14="http://schemas.microsoft.com/office/powerpoint/2010/main" val="366635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2EEC-8567-9A45-B299-007858EF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CDD285-9004-F84A-8AF6-99EF39F2FFF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106719"/>
              </a:xfrm>
            </p:spPr>
            <p:txBody>
              <a:bodyPr/>
              <a:lstStyle/>
              <a:p>
                <a:r>
                  <a:rPr lang="en-US" dirty="0"/>
                  <a:t>Useful for nested data, e.g. students in a university, or residents on an SA4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predicted outcome for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individual in the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group.</a:t>
                </a:r>
              </a:p>
              <a:p>
                <a:endParaRPr lang="en-US" dirty="0"/>
              </a:p>
              <a:p>
                <a:r>
                  <a:rPr lang="en-US" dirty="0"/>
                  <a:t>Note that the intercept and slope are allowed to vary for each group: </a:t>
                </a:r>
              </a:p>
              <a:p>
                <a:r>
                  <a:rPr lang="en-US" dirty="0"/>
                  <a:t>the ‘random intercept, random slope model’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example, here the intercept varies for each group and is predicted by some group-level variable (e.g. university size, or temperature in the SA4).</a:t>
                </a:r>
                <a:br>
                  <a:rPr lang="en-US" dirty="0"/>
                </a:br>
                <a:r>
                  <a:rPr lang="en-US" dirty="0"/>
                  <a:t>The slope varies randomly for each group.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CDD285-9004-F84A-8AF6-99EF39F2F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106719"/>
              </a:xfrm>
              <a:blipFill>
                <a:blip r:embed="rId3"/>
                <a:stretch>
                  <a:fillRect l="-1749" t="-1241" b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D38F48-793B-F742-B6B5-F63B246CF2DB}"/>
              </a:ext>
            </a:extLst>
          </p:cNvPr>
          <p:cNvSpPr txBox="1"/>
          <p:nvPr/>
        </p:nvSpPr>
        <p:spPr>
          <a:xfrm>
            <a:off x="1993557" y="4909751"/>
            <a:ext cx="65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3E97B-2B42-D544-BE2D-8C95DC2BEB14}"/>
              </a:ext>
            </a:extLst>
          </p:cNvPr>
          <p:cNvSpPr/>
          <p:nvPr/>
        </p:nvSpPr>
        <p:spPr bwMode="auto">
          <a:xfrm>
            <a:off x="2418460" y="1700614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91C81F-3F87-4846-B203-5EF0E6F37794}"/>
              </a:ext>
            </a:extLst>
          </p:cNvPr>
          <p:cNvSpPr/>
          <p:nvPr/>
        </p:nvSpPr>
        <p:spPr bwMode="auto">
          <a:xfrm>
            <a:off x="2418460" y="4275034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164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2EEC-8567-9A45-B299-007858EF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CDD285-9004-F84A-8AF6-99EF39F2FFF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106719"/>
              </a:xfrm>
            </p:spPr>
            <p:txBody>
              <a:bodyPr/>
              <a:lstStyle/>
              <a:p>
                <a:r>
                  <a:rPr lang="en-US" dirty="0"/>
                  <a:t>Useful for nested data, e.g. students in a university, or residents on an SA4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predicted outcome for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individual in the </a:t>
                </a:r>
                <a:r>
                  <a:rPr lang="en-US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group.</a:t>
                </a:r>
              </a:p>
              <a:p>
                <a:endParaRPr lang="en-US" dirty="0"/>
              </a:p>
              <a:p>
                <a:r>
                  <a:rPr lang="en-US" dirty="0"/>
                  <a:t>Note that the intercept and slope are allowed to vary for each group: </a:t>
                </a:r>
              </a:p>
              <a:p>
                <a:r>
                  <a:rPr lang="en-US" dirty="0"/>
                  <a:t>the ‘random intercept, random slope model’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example, here the intercept varies for each group and is predicted by some group-level variable (e.g. university size, or temperature in the SA4).</a:t>
                </a:r>
                <a:br>
                  <a:rPr lang="en-US" dirty="0"/>
                </a:br>
                <a:r>
                  <a:rPr lang="en-US" dirty="0"/>
                  <a:t>The slope varies randomly for each group.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CDD285-9004-F84A-8AF6-99EF39F2F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106719"/>
              </a:xfrm>
              <a:blipFill>
                <a:blip r:embed="rId2"/>
                <a:stretch>
                  <a:fillRect l="-1749" t="-1241" b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D38F48-793B-F742-B6B5-F63B246CF2DB}"/>
              </a:ext>
            </a:extLst>
          </p:cNvPr>
          <p:cNvSpPr txBox="1"/>
          <p:nvPr/>
        </p:nvSpPr>
        <p:spPr>
          <a:xfrm>
            <a:off x="1993557" y="4909751"/>
            <a:ext cx="65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8374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EE34-A780-4D48-AD9A-CA5270A9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two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8A90258-E666-A441-B698-1C0F122480E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945089"/>
              </a:xfrm>
            </p:spPr>
            <p:txBody>
              <a:bodyPr/>
              <a:lstStyle/>
              <a:p>
                <a:r>
                  <a:rPr lang="en-US" dirty="0"/>
                  <a:t>We’re going to predict unemployment for an individual </a:t>
                </a:r>
                <a:r>
                  <a:rPr lang="en-US" dirty="0" err="1"/>
                  <a:t>i</a:t>
                </a:r>
                <a:r>
                  <a:rPr lang="en-US" dirty="0"/>
                  <a:t> with certain characteristics (x1, x2, etc.) living in an SA4 (j)</a:t>
                </a:r>
              </a:p>
              <a:p>
                <a:endParaRPr lang="en-US" dirty="0"/>
              </a:p>
              <a:p>
                <a:r>
                  <a:rPr lang="en-US" dirty="0"/>
                  <a:t>The probability of unemployment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estimate the log-odds,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dirty="0"/>
                  <a:t> , from the following linear equation: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r>
                  <a:rPr lang="en-AU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AU" b="0" dirty="0"/>
              </a:p>
              <a:p>
                <a:endParaRPr lang="en-AU" b="0" dirty="0"/>
              </a:p>
              <a:p>
                <a:r>
                  <a:rPr lang="en-AU" b="0" dirty="0"/>
                  <a:t>(that is, the intercept varies randomly but not systematically for each SA4; </a:t>
                </a:r>
              </a:p>
              <a:p>
                <a:r>
                  <a:rPr lang="en-AU" dirty="0"/>
                  <a:t>this should tell us if there’s underlying similarity between residents of an SA4</a:t>
                </a:r>
                <a:r>
                  <a:rPr lang="en-AU" b="0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8A90258-E666-A441-B698-1C0F12248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945089"/>
              </a:xfrm>
              <a:blipFill>
                <a:blip r:embed="rId3"/>
                <a:stretch>
                  <a:fillRect l="-1749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0C77A1F-A2BC-384F-8905-474C67F00FE2}"/>
              </a:ext>
            </a:extLst>
          </p:cNvPr>
          <p:cNvSpPr/>
          <p:nvPr/>
        </p:nvSpPr>
        <p:spPr bwMode="auto">
          <a:xfrm>
            <a:off x="2418460" y="3634098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44E0AE-BC07-C24D-BA85-257B8E78BD9A}"/>
              </a:ext>
            </a:extLst>
          </p:cNvPr>
          <p:cNvSpPr/>
          <p:nvPr/>
        </p:nvSpPr>
        <p:spPr bwMode="auto">
          <a:xfrm>
            <a:off x="646113" y="4549518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FBCDD-5791-7745-9839-B29471C02860}"/>
              </a:ext>
            </a:extLst>
          </p:cNvPr>
          <p:cNvSpPr/>
          <p:nvPr/>
        </p:nvSpPr>
        <p:spPr bwMode="auto">
          <a:xfrm>
            <a:off x="646112" y="2718677"/>
            <a:ext cx="7104923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742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EE34-A780-4D48-AD9A-CA5270A9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two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8A90258-E666-A441-B698-1C0F122480E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945089"/>
              </a:xfrm>
            </p:spPr>
            <p:txBody>
              <a:bodyPr/>
              <a:lstStyle/>
              <a:p>
                <a:r>
                  <a:rPr lang="en-US" dirty="0"/>
                  <a:t>We’re going to predict unemployment for an individual </a:t>
                </a:r>
                <a:r>
                  <a:rPr lang="en-US" dirty="0" err="1"/>
                  <a:t>i</a:t>
                </a:r>
                <a:r>
                  <a:rPr lang="en-US" dirty="0"/>
                  <a:t> with certain characteristics (x1, x2, etc.) living in an SA4 (j)</a:t>
                </a:r>
              </a:p>
              <a:p>
                <a:endParaRPr lang="en-US" dirty="0"/>
              </a:p>
              <a:p>
                <a:r>
                  <a:rPr lang="en-US" dirty="0"/>
                  <a:t>The probability of unemployment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estimate the log-odds,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dirty="0"/>
                  <a:t> , from the following linear equation: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r>
                  <a:rPr lang="en-AU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AU" b="0" dirty="0"/>
              </a:p>
              <a:p>
                <a:endParaRPr lang="en-AU" b="0" dirty="0"/>
              </a:p>
              <a:p>
                <a:r>
                  <a:rPr lang="en-AU" b="0" dirty="0"/>
                  <a:t>(that is, the intercept varies randomly but not systematically for each SA4; </a:t>
                </a:r>
              </a:p>
              <a:p>
                <a:r>
                  <a:rPr lang="en-AU" dirty="0"/>
                  <a:t>this should tell us if there’s underlying similarity between residents of an SA4</a:t>
                </a:r>
                <a:r>
                  <a:rPr lang="en-AU" b="0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8A90258-E666-A441-B698-1C0F12248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945089"/>
              </a:xfrm>
              <a:blipFill>
                <a:blip r:embed="rId2"/>
                <a:stretch>
                  <a:fillRect l="-1749" t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5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884C83-3178-3D40-96A4-18F243DD4A9D}"/>
              </a:ext>
            </a:extLst>
          </p:cNvPr>
          <p:cNvSpPr/>
          <p:nvPr/>
        </p:nvSpPr>
        <p:spPr bwMode="auto">
          <a:xfrm>
            <a:off x="515937" y="2564904"/>
            <a:ext cx="6648351" cy="360040"/>
          </a:xfrm>
          <a:prstGeom prst="rect">
            <a:avLst/>
          </a:prstGeom>
          <a:solidFill>
            <a:srgbClr val="FFE0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1D03F-7724-4540-B2B3-211FF599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0331-DADB-4A4C-85E4-00BF5F2B5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366196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Recap of: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Logistic regression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Multilevel models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Why some </a:t>
            </a:r>
            <a:r>
              <a:rPr lang="en-US" dirty="0" err="1"/>
              <a:t>TableBuilder</a:t>
            </a:r>
            <a:r>
              <a:rPr lang="en-US" dirty="0"/>
              <a:t> output is effectively unit-record data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simple unemployment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67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8549-F8D9-D941-9247-1C2784FC5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17517"/>
            <a:ext cx="6381750" cy="276999"/>
          </a:xfrm>
        </p:spPr>
        <p:txBody>
          <a:bodyPr/>
          <a:lstStyle/>
          <a:p>
            <a:r>
              <a:rPr lang="en-US" dirty="0"/>
              <a:t>Why categorical data is essentially unit-record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0B6A1-0AC1-494C-8928-D2CC13A989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3861048"/>
            <a:ext cx="7980363" cy="281039"/>
          </a:xfrm>
        </p:spPr>
        <p:txBody>
          <a:bodyPr/>
          <a:lstStyle/>
          <a:p>
            <a:r>
              <a:rPr lang="en-US" dirty="0"/>
              <a:t>Same information as: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77BBDD-A276-4B4D-93EB-99E17AA1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39439"/>
              </p:ext>
            </p:extLst>
          </p:nvPr>
        </p:nvGraphicFramePr>
        <p:xfrm>
          <a:off x="652851" y="1193517"/>
          <a:ext cx="643942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02">
                  <a:extLst>
                    <a:ext uri="{9D8B030D-6E8A-4147-A177-3AD203B41FA5}">
                      <a16:colId xmlns:a16="http://schemas.microsoft.com/office/drawing/2014/main" val="1158434703"/>
                    </a:ext>
                  </a:extLst>
                </a:gridCol>
                <a:gridCol w="789747">
                  <a:extLst>
                    <a:ext uri="{9D8B030D-6E8A-4147-A177-3AD203B41FA5}">
                      <a16:colId xmlns:a16="http://schemas.microsoft.com/office/drawing/2014/main" val="310986683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4042833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134871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5229336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539285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9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7693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14159B-AAEC-2A42-8747-37C137D3C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43999"/>
              </p:ext>
            </p:extLst>
          </p:nvPr>
        </p:nvGraphicFramePr>
        <p:xfrm>
          <a:off x="647699" y="4692744"/>
          <a:ext cx="79803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1">
                  <a:extLst>
                    <a:ext uri="{9D8B030D-6E8A-4147-A177-3AD203B41FA5}">
                      <a16:colId xmlns:a16="http://schemas.microsoft.com/office/drawing/2014/main" val="1158434703"/>
                    </a:ext>
                  </a:extLst>
                </a:gridCol>
                <a:gridCol w="799847">
                  <a:extLst>
                    <a:ext uri="{9D8B030D-6E8A-4147-A177-3AD203B41FA5}">
                      <a16:colId xmlns:a16="http://schemas.microsoft.com/office/drawing/2014/main" val="3109866839"/>
                    </a:ext>
                  </a:extLst>
                </a:gridCol>
                <a:gridCol w="948076">
                  <a:extLst>
                    <a:ext uri="{9D8B030D-6E8A-4147-A177-3AD203B41FA5}">
                      <a16:colId xmlns:a16="http://schemas.microsoft.com/office/drawing/2014/main" val="4140428337"/>
                    </a:ext>
                  </a:extLst>
                </a:gridCol>
                <a:gridCol w="729289">
                  <a:extLst>
                    <a:ext uri="{9D8B030D-6E8A-4147-A177-3AD203B41FA5}">
                      <a16:colId xmlns:a16="http://schemas.microsoft.com/office/drawing/2014/main" val="281348712"/>
                    </a:ext>
                  </a:extLst>
                </a:gridCol>
                <a:gridCol w="1239791">
                  <a:extLst>
                    <a:ext uri="{9D8B030D-6E8A-4147-A177-3AD203B41FA5}">
                      <a16:colId xmlns:a16="http://schemas.microsoft.com/office/drawing/2014/main" val="1652293364"/>
                    </a:ext>
                  </a:extLst>
                </a:gridCol>
                <a:gridCol w="1458579">
                  <a:extLst>
                    <a:ext uri="{9D8B030D-6E8A-4147-A177-3AD203B41FA5}">
                      <a16:colId xmlns:a16="http://schemas.microsoft.com/office/drawing/2014/main" val="539285075"/>
                    </a:ext>
                  </a:extLst>
                </a:gridCol>
                <a:gridCol w="1458579">
                  <a:extLst>
                    <a:ext uri="{9D8B030D-6E8A-4147-A177-3AD203B41FA5}">
                      <a16:colId xmlns:a16="http://schemas.microsoft.com/office/drawing/2014/main" val="340767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9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8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61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2364-73B5-864F-9015-70778BAC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answer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29E45-8519-4548-B457-D91C85DAB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234006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Are men or women more likely to be unemployed?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Does education protect people from unemployment?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Does unemployment vary between states?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Is statistics fun or scary? (Sometimes both but mostly fun)</a:t>
            </a:r>
          </a:p>
        </p:txBody>
      </p:sp>
    </p:spTree>
    <p:extLst>
      <p:ext uri="{BB962C8B-B14F-4D97-AF65-F5344CB8AC3E}">
        <p14:creationId xmlns:p14="http://schemas.microsoft.com/office/powerpoint/2010/main" val="3039483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8549-F8D9-D941-9247-1C2784FC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binned data is not unit-record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77BBDD-A276-4B4D-93EB-99E17AA1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1572"/>
              </p:ext>
            </p:extLst>
          </p:nvPr>
        </p:nvGraphicFramePr>
        <p:xfrm>
          <a:off x="652851" y="1193517"/>
          <a:ext cx="70154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02">
                  <a:extLst>
                    <a:ext uri="{9D8B030D-6E8A-4147-A177-3AD203B41FA5}">
                      <a16:colId xmlns:a16="http://schemas.microsoft.com/office/drawing/2014/main" val="1158434703"/>
                    </a:ext>
                  </a:extLst>
                </a:gridCol>
                <a:gridCol w="789747">
                  <a:extLst>
                    <a:ext uri="{9D8B030D-6E8A-4147-A177-3AD203B41FA5}">
                      <a16:colId xmlns:a16="http://schemas.microsoft.com/office/drawing/2014/main" val="310986683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4042833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134871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52293364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539285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 (weekly)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9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$1,150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$1,300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1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7693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14159B-AAEC-2A42-8747-37C137D3C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94900"/>
              </p:ext>
            </p:extLst>
          </p:nvPr>
        </p:nvGraphicFramePr>
        <p:xfrm>
          <a:off x="647699" y="4437112"/>
          <a:ext cx="79803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1">
                  <a:extLst>
                    <a:ext uri="{9D8B030D-6E8A-4147-A177-3AD203B41FA5}">
                      <a16:colId xmlns:a16="http://schemas.microsoft.com/office/drawing/2014/main" val="1158434703"/>
                    </a:ext>
                  </a:extLst>
                </a:gridCol>
                <a:gridCol w="799847">
                  <a:extLst>
                    <a:ext uri="{9D8B030D-6E8A-4147-A177-3AD203B41FA5}">
                      <a16:colId xmlns:a16="http://schemas.microsoft.com/office/drawing/2014/main" val="3109866839"/>
                    </a:ext>
                  </a:extLst>
                </a:gridCol>
                <a:gridCol w="948076">
                  <a:extLst>
                    <a:ext uri="{9D8B030D-6E8A-4147-A177-3AD203B41FA5}">
                      <a16:colId xmlns:a16="http://schemas.microsoft.com/office/drawing/2014/main" val="4140428337"/>
                    </a:ext>
                  </a:extLst>
                </a:gridCol>
                <a:gridCol w="729289">
                  <a:extLst>
                    <a:ext uri="{9D8B030D-6E8A-4147-A177-3AD203B41FA5}">
                      <a16:colId xmlns:a16="http://schemas.microsoft.com/office/drawing/2014/main" val="281348712"/>
                    </a:ext>
                  </a:extLst>
                </a:gridCol>
                <a:gridCol w="1239791">
                  <a:extLst>
                    <a:ext uri="{9D8B030D-6E8A-4147-A177-3AD203B41FA5}">
                      <a16:colId xmlns:a16="http://schemas.microsoft.com/office/drawing/2014/main" val="1652293364"/>
                    </a:ext>
                  </a:extLst>
                </a:gridCol>
                <a:gridCol w="1957441">
                  <a:extLst>
                    <a:ext uri="{9D8B030D-6E8A-4147-A177-3AD203B41FA5}">
                      <a16:colId xmlns:a16="http://schemas.microsoft.com/office/drawing/2014/main" val="539285075"/>
                    </a:ext>
                  </a:extLst>
                </a:gridCol>
                <a:gridCol w="959717">
                  <a:extLst>
                    <a:ext uri="{9D8B030D-6E8A-4147-A177-3AD203B41FA5}">
                      <a16:colId xmlns:a16="http://schemas.microsoft.com/office/drawing/2014/main" val="340767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$0 - $999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9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$1,000 - $1,999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$2,000 - $3,000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9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than $3,000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3978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4CBBC6-F8F9-094A-BE26-2C58575090F4}"/>
              </a:ext>
            </a:extLst>
          </p:cNvPr>
          <p:cNvSpPr txBox="1">
            <a:spLocks/>
          </p:cNvSpPr>
          <p:nvPr/>
        </p:nvSpPr>
        <p:spPr bwMode="auto">
          <a:xfrm>
            <a:off x="647700" y="3861048"/>
            <a:ext cx="7980363" cy="28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defRPr sz="1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5593" indent="-164127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SzPct val="13000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2pPr>
            <a:lvl3pPr marL="372217" indent="-205159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517294" indent="-1318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728315" indent="-193436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&gt;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50356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6pPr>
            <a:lvl7pPr marL="1572397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7pPr>
            <a:lvl8pPr marL="1994439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8pPr>
            <a:lvl9pPr marL="2416480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More information than:</a:t>
            </a:r>
          </a:p>
        </p:txBody>
      </p:sp>
    </p:spTree>
    <p:extLst>
      <p:ext uri="{BB962C8B-B14F-4D97-AF65-F5344CB8AC3E}">
        <p14:creationId xmlns:p14="http://schemas.microsoft.com/office/powerpoint/2010/main" val="142563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884C83-3178-3D40-96A4-18F243DD4A9D}"/>
              </a:ext>
            </a:extLst>
          </p:cNvPr>
          <p:cNvSpPr/>
          <p:nvPr/>
        </p:nvSpPr>
        <p:spPr bwMode="auto">
          <a:xfrm>
            <a:off x="515937" y="3212976"/>
            <a:ext cx="3768031" cy="360040"/>
          </a:xfrm>
          <a:prstGeom prst="rect">
            <a:avLst/>
          </a:prstGeom>
          <a:solidFill>
            <a:srgbClr val="FFE0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1D03F-7724-4540-B2B3-211FF599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0331-DADB-4A4C-85E4-00BF5F2B5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400513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Recap of: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Logistic regression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Multilevel models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Why some </a:t>
            </a:r>
            <a:r>
              <a:rPr lang="en-US" dirty="0" err="1"/>
              <a:t>TableBuilder</a:t>
            </a:r>
            <a:r>
              <a:rPr lang="en-US" dirty="0"/>
              <a:t> output is effectively unit-record data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simple unemployment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2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A9EA-0843-A04D-9627-27764E56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F0A88-0783-BC43-BF93-91B32EC8A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967381"/>
          </a:xfrm>
        </p:spPr>
        <p:txBody>
          <a:bodyPr/>
          <a:lstStyle/>
          <a:p>
            <a:r>
              <a:rPr lang="en-US" dirty="0"/>
              <a:t>Data and script available from:</a:t>
            </a:r>
          </a:p>
          <a:p>
            <a:endParaRPr lang="en-US" dirty="0"/>
          </a:p>
          <a:p>
            <a:r>
              <a:rPr lang="en-AU" dirty="0">
                <a:hlinkClick r:id="rId2"/>
              </a:rPr>
              <a:t>https://github.com/jamesha95/logistic-table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5399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86BA-A889-A54E-9E39-CC988036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452BC-5D6C-6549-8F5F-1B91BB1E3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336957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Get data from </a:t>
            </a:r>
            <a:r>
              <a:rPr lang="en-US" dirty="0" err="1"/>
              <a:t>TableBulder</a:t>
            </a:r>
            <a:r>
              <a:rPr lang="en-US" dirty="0"/>
              <a:t> (done)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Read </a:t>
            </a:r>
            <a:r>
              <a:rPr lang="en-US" dirty="0" err="1"/>
              <a:t>TableBuilder</a:t>
            </a:r>
            <a:r>
              <a:rPr lang="en-US" dirty="0"/>
              <a:t> output into R (</a:t>
            </a:r>
            <a:r>
              <a:rPr lang="en-US" dirty="0" err="1"/>
              <a:t>wrangle_TableBuilder_output.R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Convert to wide-table (</a:t>
            </a:r>
            <a:r>
              <a:rPr lang="en-US" dirty="0" err="1"/>
              <a:t>logistic_regression.R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Run the analysis (</a:t>
            </a:r>
            <a:r>
              <a:rPr lang="en-US" dirty="0" err="1"/>
              <a:t>logistic_regression.R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Extend the analysis (</a:t>
            </a:r>
            <a:r>
              <a:rPr lang="en-US" dirty="0" err="1"/>
              <a:t>multilevel_logistic_regression.R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9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19F0-2523-3B44-AAFC-DA84BEC7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C8C22-882A-7348-BB34-2326BB699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967381"/>
          </a:xfrm>
        </p:spPr>
        <p:txBody>
          <a:bodyPr/>
          <a:lstStyle/>
          <a:p>
            <a:r>
              <a:rPr lang="en-US" dirty="0"/>
              <a:t>Instead of ‘unit-record data’, we can use </a:t>
            </a:r>
            <a:r>
              <a:rPr lang="en-US" dirty="0" err="1"/>
              <a:t>TableBuilder</a:t>
            </a:r>
            <a:r>
              <a:rPr lang="en-US" dirty="0"/>
              <a:t> output with one trick: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42B185-6173-1048-8379-F3982149B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61793"/>
              </p:ext>
            </p:extLst>
          </p:nvPr>
        </p:nvGraphicFramePr>
        <p:xfrm>
          <a:off x="647699" y="2026454"/>
          <a:ext cx="79803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1">
                  <a:extLst>
                    <a:ext uri="{9D8B030D-6E8A-4147-A177-3AD203B41FA5}">
                      <a16:colId xmlns:a16="http://schemas.microsoft.com/office/drawing/2014/main" val="1158434703"/>
                    </a:ext>
                  </a:extLst>
                </a:gridCol>
                <a:gridCol w="799847">
                  <a:extLst>
                    <a:ext uri="{9D8B030D-6E8A-4147-A177-3AD203B41FA5}">
                      <a16:colId xmlns:a16="http://schemas.microsoft.com/office/drawing/2014/main" val="3109866839"/>
                    </a:ext>
                  </a:extLst>
                </a:gridCol>
                <a:gridCol w="948076">
                  <a:extLst>
                    <a:ext uri="{9D8B030D-6E8A-4147-A177-3AD203B41FA5}">
                      <a16:colId xmlns:a16="http://schemas.microsoft.com/office/drawing/2014/main" val="4140428337"/>
                    </a:ext>
                  </a:extLst>
                </a:gridCol>
                <a:gridCol w="729289">
                  <a:extLst>
                    <a:ext uri="{9D8B030D-6E8A-4147-A177-3AD203B41FA5}">
                      <a16:colId xmlns:a16="http://schemas.microsoft.com/office/drawing/2014/main" val="281348712"/>
                    </a:ext>
                  </a:extLst>
                </a:gridCol>
                <a:gridCol w="1239791">
                  <a:extLst>
                    <a:ext uri="{9D8B030D-6E8A-4147-A177-3AD203B41FA5}">
                      <a16:colId xmlns:a16="http://schemas.microsoft.com/office/drawing/2014/main" val="1652293364"/>
                    </a:ext>
                  </a:extLst>
                </a:gridCol>
                <a:gridCol w="1458579">
                  <a:extLst>
                    <a:ext uri="{9D8B030D-6E8A-4147-A177-3AD203B41FA5}">
                      <a16:colId xmlns:a16="http://schemas.microsoft.com/office/drawing/2014/main" val="539285075"/>
                    </a:ext>
                  </a:extLst>
                </a:gridCol>
                <a:gridCol w="1458579">
                  <a:extLst>
                    <a:ext uri="{9D8B030D-6E8A-4147-A177-3AD203B41FA5}">
                      <a16:colId xmlns:a16="http://schemas.microsoft.com/office/drawing/2014/main" val="340767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9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Sub-Bach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1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Sub-Bach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6966"/>
                  </a:ext>
                </a:extLst>
              </a:tr>
            </a:tbl>
          </a:graphicData>
        </a:graphic>
      </p:graphicFrame>
      <p:sp>
        <p:nvSpPr>
          <p:cNvPr id="5" name="Down Arrow 4">
            <a:extLst>
              <a:ext uri="{FF2B5EF4-FFF2-40B4-BE49-F238E27FC236}">
                <a16:creationId xmlns:a16="http://schemas.microsoft.com/office/drawing/2014/main" id="{04D681E8-8ACE-414A-9071-913586FE53A8}"/>
              </a:ext>
            </a:extLst>
          </p:cNvPr>
          <p:cNvSpPr/>
          <p:nvPr/>
        </p:nvSpPr>
        <p:spPr bwMode="auto">
          <a:xfrm>
            <a:off x="3733337" y="4137649"/>
            <a:ext cx="1623855" cy="97840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</a:rPr>
              <a:t>spread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B3596D-6086-5F44-ACBD-80BC28F50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90615"/>
              </p:ext>
            </p:extLst>
          </p:nvPr>
        </p:nvGraphicFramePr>
        <p:xfrm>
          <a:off x="646113" y="5332254"/>
          <a:ext cx="79803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1">
                  <a:extLst>
                    <a:ext uri="{9D8B030D-6E8A-4147-A177-3AD203B41FA5}">
                      <a16:colId xmlns:a16="http://schemas.microsoft.com/office/drawing/2014/main" val="1158434703"/>
                    </a:ext>
                  </a:extLst>
                </a:gridCol>
                <a:gridCol w="799847">
                  <a:extLst>
                    <a:ext uri="{9D8B030D-6E8A-4147-A177-3AD203B41FA5}">
                      <a16:colId xmlns:a16="http://schemas.microsoft.com/office/drawing/2014/main" val="3109866839"/>
                    </a:ext>
                  </a:extLst>
                </a:gridCol>
                <a:gridCol w="948076">
                  <a:extLst>
                    <a:ext uri="{9D8B030D-6E8A-4147-A177-3AD203B41FA5}">
                      <a16:colId xmlns:a16="http://schemas.microsoft.com/office/drawing/2014/main" val="4140428337"/>
                    </a:ext>
                  </a:extLst>
                </a:gridCol>
                <a:gridCol w="729289">
                  <a:extLst>
                    <a:ext uri="{9D8B030D-6E8A-4147-A177-3AD203B41FA5}">
                      <a16:colId xmlns:a16="http://schemas.microsoft.com/office/drawing/2014/main" val="281348712"/>
                    </a:ext>
                  </a:extLst>
                </a:gridCol>
                <a:gridCol w="1239791">
                  <a:extLst>
                    <a:ext uri="{9D8B030D-6E8A-4147-A177-3AD203B41FA5}">
                      <a16:colId xmlns:a16="http://schemas.microsoft.com/office/drawing/2014/main" val="1652293364"/>
                    </a:ext>
                  </a:extLst>
                </a:gridCol>
                <a:gridCol w="1458579">
                  <a:extLst>
                    <a:ext uri="{9D8B030D-6E8A-4147-A177-3AD203B41FA5}">
                      <a16:colId xmlns:a16="http://schemas.microsoft.com/office/drawing/2014/main" val="539285075"/>
                    </a:ext>
                  </a:extLst>
                </a:gridCol>
                <a:gridCol w="1458579">
                  <a:extLst>
                    <a:ext uri="{9D8B030D-6E8A-4147-A177-3AD203B41FA5}">
                      <a16:colId xmlns:a16="http://schemas.microsoft.com/office/drawing/2014/main" val="340767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9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Geelong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Sub-Bach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68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60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3811-BD9B-2B41-AA7F-994ECCF3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5EEC-9284-5B49-96D5-94086A077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268760"/>
            <a:ext cx="7980363" cy="281039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logistic_regression.R</a:t>
            </a:r>
            <a:r>
              <a:rPr lang="en-US" dirty="0"/>
              <a:t> and we’ll go through the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369D7-8641-9146-98EB-10CB81A3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3087530"/>
            <a:ext cx="8001269" cy="9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0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51C1-50BD-C346-804F-548BA96C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41120"/>
            <a:ext cx="6381750" cy="553998"/>
          </a:xfrm>
        </p:spPr>
        <p:txBody>
          <a:bodyPr/>
          <a:lstStyle/>
          <a:p>
            <a:r>
              <a:rPr lang="en-US" dirty="0"/>
              <a:t>The effect of age on unemployment differs for men and women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4B109-4F02-994B-B8B6-008A7F554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Probability of unemployment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C7149-3552-5D45-8683-E6A708C26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6544780"/>
            <a:ext cx="7681653" cy="307777"/>
          </a:xfrm>
        </p:spPr>
        <p:txBody>
          <a:bodyPr/>
          <a:lstStyle/>
          <a:p>
            <a:r>
              <a:rPr lang="en-US" dirty="0"/>
              <a:t>Notes: Reference person lives in Victoria, does not identify as Aboriginal or Torres Strait Islander, and has a Bachelor degree or higher. The above trend would hold for people of other characteristics, though the absolute level may vary.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36D0B-B241-AD4E-B8A9-528E09CE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183352"/>
            <a:ext cx="7993065" cy="523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336C-9883-FA48-9BBF-F9B91B93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41120"/>
            <a:ext cx="6381750" cy="553998"/>
          </a:xfrm>
        </p:spPr>
        <p:txBody>
          <a:bodyPr/>
          <a:lstStyle/>
          <a:p>
            <a:r>
              <a:rPr lang="en-US" dirty="0"/>
              <a:t>Education seems to exert a stronger protecting effect for Aboriginal and Torres Strait Islander people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E454-3560-A745-A5C8-EB8F8E15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Probability of unemployment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51D7A-A436-C540-8692-109E84D03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6544780"/>
            <a:ext cx="7681653" cy="307777"/>
          </a:xfrm>
        </p:spPr>
        <p:txBody>
          <a:bodyPr/>
          <a:lstStyle/>
          <a:p>
            <a:r>
              <a:rPr lang="en-US" dirty="0"/>
              <a:t>Notes: Reference person is a 25-29 year old female Victorian. The above trend would hold for people of other characteristics, though the absolute level may vary. NA = Not applicable, NS = Not stated, SC = Supplemental codes (no education or inadequately described)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F39F0-7212-7143-B923-01CB9E99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3" y="1251753"/>
            <a:ext cx="7994650" cy="52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3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91BD-CAE3-AD47-BF75-9E4D1B86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4A330-5077-E141-959B-7347B3531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08A06C-F34F-E242-8D65-FF3E104A505B}"/>
              </a:ext>
            </a:extLst>
          </p:cNvPr>
          <p:cNvSpPr txBox="1">
            <a:spLocks/>
          </p:cNvSpPr>
          <p:nvPr/>
        </p:nvSpPr>
        <p:spPr bwMode="auto">
          <a:xfrm>
            <a:off x="647700" y="1268760"/>
            <a:ext cx="7980363" cy="28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5593" indent="-164127" algn="l" rtl="0" eaLnBrk="1" fontAlgn="base" hangingPunct="1">
              <a:spcBef>
                <a:spcPct val="0"/>
              </a:spcBef>
              <a:spcAft>
                <a:spcPct val="0"/>
              </a:spcAft>
              <a:buSzPct val="130000"/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2pPr>
            <a:lvl3pPr marL="372217" indent="-205159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517294" indent="-13188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728315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50356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6pPr>
            <a:lvl7pPr marL="1572397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7pPr>
            <a:lvl8pPr marL="1994439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8pPr>
            <a:lvl9pPr marL="2416480" indent="-193436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&gt;"/>
              <a:defRPr sz="1108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Open </a:t>
            </a:r>
            <a:r>
              <a:rPr lang="en-US" kern="0" dirty="0" err="1"/>
              <a:t>multilevel_logistic_regression.R</a:t>
            </a:r>
            <a:r>
              <a:rPr lang="en-US" kern="0" dirty="0"/>
              <a:t> and we’ll go through the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49D92-175A-0749-8BAF-AD6EE7A9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2823117"/>
            <a:ext cx="7993064" cy="1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6E5F-8BDB-2C4A-A5DC-77C01D94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41120"/>
            <a:ext cx="6381750" cy="553998"/>
          </a:xfrm>
        </p:spPr>
        <p:txBody>
          <a:bodyPr/>
          <a:lstStyle/>
          <a:p>
            <a:r>
              <a:rPr lang="en-US" dirty="0"/>
              <a:t>What does unemployment look like, controlling for residents’ age, sex, ATSI status and education?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6973B-03EA-A34D-8F13-60F434880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Relative odds of unemployment (vs national average)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4CA79-FA95-5C4B-AD0C-114A902A24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6698669"/>
            <a:ext cx="7681653" cy="153888"/>
          </a:xfrm>
        </p:spPr>
        <p:txBody>
          <a:bodyPr/>
          <a:lstStyle/>
          <a:p>
            <a:r>
              <a:rPr lang="en-US" dirty="0"/>
              <a:t>Built using ‘</a:t>
            </a:r>
            <a:r>
              <a:rPr lang="en-US" dirty="0" err="1"/>
              <a:t>absmapsdata</a:t>
            </a:r>
            <a:r>
              <a:rPr lang="en-US" dirty="0"/>
              <a:t>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08389-298B-164C-A1F9-FACE6C30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03" y="1241173"/>
            <a:ext cx="8009193" cy="52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69D408-262D-2541-B1D3-F26795A0492C}"/>
              </a:ext>
            </a:extLst>
          </p:cNvPr>
          <p:cNvSpPr/>
          <p:nvPr/>
        </p:nvSpPr>
        <p:spPr bwMode="auto">
          <a:xfrm>
            <a:off x="573736" y="1161016"/>
            <a:ext cx="2448272" cy="757236"/>
          </a:xfrm>
          <a:prstGeom prst="rect">
            <a:avLst/>
          </a:prstGeom>
          <a:solidFill>
            <a:srgbClr val="FFE0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1D03F-7724-4540-B2B3-211FF599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0331-DADB-4A4C-85E4-00BF5F2B5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000" y="1258888"/>
            <a:ext cx="7980363" cy="434830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Recap of: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Logistic regression</a:t>
            </a:r>
          </a:p>
          <a:p>
            <a:pPr marL="451343" lvl="1" indent="-285750">
              <a:buFontTx/>
              <a:buChar char="-"/>
            </a:pPr>
            <a:r>
              <a:rPr lang="en-US" dirty="0"/>
              <a:t>Multilevel models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Why some </a:t>
            </a:r>
            <a:r>
              <a:rPr lang="en-US" dirty="0" err="1"/>
              <a:t>TableBuilder</a:t>
            </a:r>
            <a:r>
              <a:rPr lang="en-US" dirty="0"/>
              <a:t> output is effectively unit-record data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simple unemployment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Ask questions, let me know if you spot a mistake, and don’t forget to eat!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8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  <a:blipFill>
                <a:blip r:embed="rId3"/>
                <a:stretch>
                  <a:fillRect l="-174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80D224-CC0A-CD40-8517-25DB8EA34233}"/>
              </a:ext>
            </a:extLst>
          </p:cNvPr>
          <p:cNvSpPr/>
          <p:nvPr/>
        </p:nvSpPr>
        <p:spPr bwMode="auto">
          <a:xfrm>
            <a:off x="2418460" y="2478281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77E48-6B87-FC4C-9AEE-31544718733B}"/>
              </a:ext>
            </a:extLst>
          </p:cNvPr>
          <p:cNvSpPr/>
          <p:nvPr/>
        </p:nvSpPr>
        <p:spPr bwMode="auto">
          <a:xfrm>
            <a:off x="2418460" y="4228745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FA027C-AE73-314E-B8D4-59CB146ABD87}"/>
              </a:ext>
            </a:extLst>
          </p:cNvPr>
          <p:cNvSpPr/>
          <p:nvPr/>
        </p:nvSpPr>
        <p:spPr bwMode="auto">
          <a:xfrm>
            <a:off x="2418460" y="5622422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21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  <a:blipFill>
                <a:blip r:embed="rId3"/>
                <a:stretch>
                  <a:fillRect l="-174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80D224-CC0A-CD40-8517-25DB8EA34233}"/>
              </a:ext>
            </a:extLst>
          </p:cNvPr>
          <p:cNvSpPr/>
          <p:nvPr/>
        </p:nvSpPr>
        <p:spPr bwMode="auto">
          <a:xfrm>
            <a:off x="2418460" y="2478281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FA027C-AE73-314E-B8D4-59CB146ABD87}"/>
              </a:ext>
            </a:extLst>
          </p:cNvPr>
          <p:cNvSpPr/>
          <p:nvPr/>
        </p:nvSpPr>
        <p:spPr bwMode="auto">
          <a:xfrm>
            <a:off x="2418460" y="5622422"/>
            <a:ext cx="4611290" cy="88235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94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  <a:blipFill>
                <a:blip r:embed="rId3"/>
                <a:stretch>
                  <a:fillRect l="-174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02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07415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07415"/>
              </a:xfrm>
              <a:blipFill>
                <a:blip r:embed="rId2"/>
                <a:stretch>
                  <a:fillRect l="-1749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0310C4-CA58-1544-B211-8478B7001BAB}"/>
              </a:ext>
            </a:extLst>
          </p:cNvPr>
          <p:cNvSpPr txBox="1"/>
          <p:nvPr/>
        </p:nvSpPr>
        <p:spPr>
          <a:xfrm>
            <a:off x="3845855" y="2581835"/>
            <a:ext cx="2796991" cy="7351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/>
              <a:t>Probability of unemployment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08280-4084-7040-BB60-5C6D07CA0A32}"/>
              </a:ext>
            </a:extLst>
          </p:cNvPr>
          <p:cNvCxnSpPr>
            <a:cxnSpLocks/>
            <a:endCxn id="4" idx="1"/>
          </p:cNvCxnSpPr>
          <p:nvPr/>
        </p:nvCxnSpPr>
        <p:spPr bwMode="auto">
          <a:xfrm flipH="1">
            <a:off x="3845855" y="2949388"/>
            <a:ext cx="3585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7998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  <a:blipFill>
                <a:blip r:embed="rId2"/>
                <a:stretch>
                  <a:fillRect l="-174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0310C4-CA58-1544-B211-8478B7001BAB}"/>
              </a:ext>
            </a:extLst>
          </p:cNvPr>
          <p:cNvSpPr txBox="1"/>
          <p:nvPr/>
        </p:nvSpPr>
        <p:spPr>
          <a:xfrm>
            <a:off x="4329950" y="2581835"/>
            <a:ext cx="2922494" cy="7351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/>
              <a:t>Also the probability of unemployment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08280-4084-7040-BB60-5C6D07CA0A32}"/>
              </a:ext>
            </a:extLst>
          </p:cNvPr>
          <p:cNvCxnSpPr>
            <a:cxnSpLocks/>
          </p:cNvCxnSpPr>
          <p:nvPr/>
        </p:nvCxnSpPr>
        <p:spPr bwMode="auto">
          <a:xfrm flipH="1">
            <a:off x="4365812" y="2967320"/>
            <a:ext cx="2330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1071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AF9-7419-4C45-8758-C14D08B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</p:spPr>
            <p:txBody>
              <a:bodyPr/>
              <a:lstStyle/>
              <a:p>
                <a:r>
                  <a:rPr lang="en-US" dirty="0"/>
                  <a:t>One way of modelling a binary outcome.</a:t>
                </a:r>
              </a:p>
              <a:p>
                <a:endParaRPr lang="en-US" dirty="0"/>
              </a:p>
              <a:p>
                <a:r>
                  <a:rPr lang="en-US" dirty="0"/>
                  <a:t>Want to know the probability of some event: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labour</a:t>
                </a:r>
                <a:r>
                  <a:rPr lang="en-US" dirty="0"/>
                  <a:t> force status for person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(zero for employed, one for unemployed), and</a:t>
                </a:r>
              </a:p>
              <a:p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means that the log-odds look linear regression-</a:t>
                </a:r>
                <a:r>
                  <a:rPr lang="en-US" dirty="0" err="1"/>
                  <a:t>ish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E0A998-FC2D-5B47-B7C4-1FEF29722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47700" y="1268760"/>
                <a:ext cx="7980363" cy="5384807"/>
              </a:xfrm>
              <a:blipFill>
                <a:blip r:embed="rId3"/>
                <a:stretch>
                  <a:fillRect l="-174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0310C4-CA58-1544-B211-8478B7001BAB}"/>
              </a:ext>
            </a:extLst>
          </p:cNvPr>
          <p:cNvSpPr txBox="1"/>
          <p:nvPr/>
        </p:nvSpPr>
        <p:spPr>
          <a:xfrm>
            <a:off x="5495358" y="2581835"/>
            <a:ext cx="3191439" cy="7351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/>
              <a:t>This is the ugly bit, </a:t>
            </a:r>
          </a:p>
          <a:p>
            <a:pPr algn="ctr">
              <a:lnSpc>
                <a:spcPct val="90000"/>
              </a:lnSpc>
            </a:pPr>
            <a:r>
              <a:rPr lang="en-US" sz="1800" dirty="0"/>
              <a:t>the ‘logistic’ function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08280-4084-7040-BB60-5C6D07CA0A32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2254" y="2976285"/>
            <a:ext cx="4123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39001568"/>
      </p:ext>
    </p:extLst>
  </p:cSld>
  <p:clrMapOvr>
    <a:masterClrMapping/>
  </p:clrMapOvr>
</p:sld>
</file>

<file path=ppt/theme/theme1.xml><?xml version="1.0" encoding="utf-8"?>
<a:theme xmlns:a="http://schemas.openxmlformats.org/drawingml/2006/main" name="Charts for overheads">
  <a:themeElements>
    <a:clrScheme name="Grattan">
      <a:dk1>
        <a:srgbClr val="000000"/>
      </a:dk1>
      <a:lt1>
        <a:srgbClr val="FFFFFF"/>
      </a:lt1>
      <a:dk2>
        <a:srgbClr val="A02226"/>
      </a:dk2>
      <a:lt2>
        <a:srgbClr val="621214"/>
      </a:lt2>
      <a:accent1>
        <a:srgbClr val="D4582A"/>
      </a:accent1>
      <a:accent2>
        <a:srgbClr val="F68B33"/>
      </a:accent2>
      <a:accent3>
        <a:srgbClr val="FFC35A"/>
      </a:accent3>
      <a:accent4>
        <a:srgbClr val="FFE07F"/>
      </a:accent4>
      <a:accent5>
        <a:srgbClr val="F3901D"/>
      </a:accent5>
      <a:accent6>
        <a:srgbClr val="6A737B"/>
      </a:accent6>
      <a:hlink>
        <a:srgbClr val="757575"/>
      </a:hlink>
      <a:folHlink>
        <a:srgbClr val="AEAEAE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1800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621214"/>
        </a:dk2>
        <a:lt2>
          <a:srgbClr val="A02226"/>
        </a:lt2>
        <a:accent1>
          <a:srgbClr val="FFE07F"/>
        </a:accent1>
        <a:accent2>
          <a:srgbClr val="FFC35A"/>
        </a:accent2>
        <a:accent3>
          <a:srgbClr val="FFFFFF"/>
        </a:accent3>
        <a:accent4>
          <a:srgbClr val="000000"/>
        </a:accent4>
        <a:accent5>
          <a:srgbClr val="FFEDC0"/>
        </a:accent5>
        <a:accent6>
          <a:srgbClr val="E7B051"/>
        </a:accent6>
        <a:hlink>
          <a:srgbClr val="F68B33"/>
        </a:hlink>
        <a:folHlink>
          <a:srgbClr val="D458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EBC872E-A1A4-5449-B99F-8F222BAA24FB}" vid="{DA08FFF9-AAA7-8D49-B484-D4C9389BA7C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Charts for overheads</Template>
  <TotalTime>3340</TotalTime>
  <Words>2324</Words>
  <Application>Microsoft Macintosh PowerPoint</Application>
  <PresentationFormat>On-screen Show (4:3)</PresentationFormat>
  <Paragraphs>484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Cambria Math</vt:lpstr>
      <vt:lpstr>Charts for overheads</vt:lpstr>
      <vt:lpstr>Modelling unemployment – a refreshing look at regression and TableBuilder</vt:lpstr>
      <vt:lpstr>What we’ll answer</vt:lpstr>
      <vt:lpstr>What we’ll cover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What we’ll cover</vt:lpstr>
      <vt:lpstr>Multilevel modelling (or ‘mixed effect’ modelling)</vt:lpstr>
      <vt:lpstr>Multilevel modelling (or ‘mixed effect’ modelling)</vt:lpstr>
      <vt:lpstr>Multilevel model</vt:lpstr>
      <vt:lpstr>Multilevel model</vt:lpstr>
      <vt:lpstr>Combining the two concepts</vt:lpstr>
      <vt:lpstr>Combining the two concepts</vt:lpstr>
      <vt:lpstr>What we’ll cover</vt:lpstr>
      <vt:lpstr>Why categorical data is essentially unit-record data</vt:lpstr>
      <vt:lpstr>Why binned data is not unit-record data</vt:lpstr>
      <vt:lpstr>What we’ll cover</vt:lpstr>
      <vt:lpstr>Set-up</vt:lpstr>
      <vt:lpstr>Steps</vt:lpstr>
      <vt:lpstr>Step 3</vt:lpstr>
      <vt:lpstr>Step 4</vt:lpstr>
      <vt:lpstr>The effect of age on unemployment differs for men and women</vt:lpstr>
      <vt:lpstr>Education seems to exert a stronger protecting effect for Aboriginal and Torres Strait Islander people</vt:lpstr>
      <vt:lpstr>Extending the analysis</vt:lpstr>
      <vt:lpstr>What does unemployment look like, controlling for residents’ age, sex, ATSI status and education?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unemployment – a refreshing look at regression and TableBuilder</dc:title>
  <dc:creator>James Ha</dc:creator>
  <cp:lastModifiedBy>James Ha</cp:lastModifiedBy>
  <cp:revision>45</cp:revision>
  <dcterms:created xsi:type="dcterms:W3CDTF">2019-10-20T21:22:37Z</dcterms:created>
  <dcterms:modified xsi:type="dcterms:W3CDTF">2019-10-23T05:03:11Z</dcterms:modified>
</cp:coreProperties>
</file>